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25" d="100"/>
          <a:sy n="125" d="100"/>
        </p:scale>
        <p:origin x="2130" y="-29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EFBF-75FA-4125-8F4D-9235FB097CBE}" type="datetimeFigureOut">
              <a:rPr lang="en-GB" smtClean="0"/>
              <a:t>15/01/2023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4F12-4BD9-4D38-9915-6D7182EECD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431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EFBF-75FA-4125-8F4D-9235FB097CBE}" type="datetimeFigureOut">
              <a:rPr lang="en-GB" smtClean="0"/>
              <a:t>15/01/2023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4F12-4BD9-4D38-9915-6D7182EECD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543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EFBF-75FA-4125-8F4D-9235FB097CBE}" type="datetimeFigureOut">
              <a:rPr lang="en-GB" smtClean="0"/>
              <a:t>15/01/2023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4F12-4BD9-4D38-9915-6D7182EECD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305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EFBF-75FA-4125-8F4D-9235FB097CBE}" type="datetimeFigureOut">
              <a:rPr lang="en-GB" smtClean="0"/>
              <a:t>15/01/2023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4F12-4BD9-4D38-9915-6D7182EECD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605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EFBF-75FA-4125-8F4D-9235FB097CBE}" type="datetimeFigureOut">
              <a:rPr lang="en-GB" smtClean="0"/>
              <a:t>15/01/2023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4F12-4BD9-4D38-9915-6D7182EECD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758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EFBF-75FA-4125-8F4D-9235FB097CBE}" type="datetimeFigureOut">
              <a:rPr lang="en-GB" smtClean="0"/>
              <a:t>15/01/2023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4F12-4BD9-4D38-9915-6D7182EECD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336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EFBF-75FA-4125-8F4D-9235FB097CBE}" type="datetimeFigureOut">
              <a:rPr lang="en-GB" smtClean="0"/>
              <a:t>15/01/2023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4F12-4BD9-4D38-9915-6D7182EECD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642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EFBF-75FA-4125-8F4D-9235FB097CBE}" type="datetimeFigureOut">
              <a:rPr lang="en-GB" smtClean="0"/>
              <a:t>15/01/2023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4F12-4BD9-4D38-9915-6D7182EECD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870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EFBF-75FA-4125-8F4D-9235FB097CBE}" type="datetimeFigureOut">
              <a:rPr lang="en-GB" smtClean="0"/>
              <a:t>15/01/2023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4F12-4BD9-4D38-9915-6D7182EECD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098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EFBF-75FA-4125-8F4D-9235FB097CBE}" type="datetimeFigureOut">
              <a:rPr lang="en-GB" smtClean="0"/>
              <a:t>15/01/2023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4F12-4BD9-4D38-9915-6D7182EECD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764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EFBF-75FA-4125-8F4D-9235FB097CBE}" type="datetimeFigureOut">
              <a:rPr lang="en-GB" smtClean="0"/>
              <a:t>15/01/2023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4F12-4BD9-4D38-9915-6D7182EECD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294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1EFBF-75FA-4125-8F4D-9235FB097CBE}" type="datetimeFigureOut">
              <a:rPr lang="en-GB" smtClean="0"/>
              <a:t>15/01/2023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A4F12-4BD9-4D38-9915-6D7182EECD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468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fficeArt object">
            <a:extLst>
              <a:ext uri="{FF2B5EF4-FFF2-40B4-BE49-F238E27FC236}">
                <a16:creationId xmlns:a16="http://schemas.microsoft.com/office/drawing/2014/main" id="{E1136603-6257-B664-32B4-15BCB763FF5C}"/>
              </a:ext>
            </a:extLst>
          </p:cNvPr>
          <p:cNvSpPr/>
          <p:nvPr/>
        </p:nvSpPr>
        <p:spPr>
          <a:xfrm>
            <a:off x="380221" y="137047"/>
            <a:ext cx="6132830" cy="1028700"/>
          </a:xfrm>
          <a:prstGeom prst="rect">
            <a:avLst/>
          </a:prstGeom>
          <a:noFill/>
          <a:ln w="38100" cap="flat">
            <a:solidFill>
              <a:srgbClr val="7F7F7F"/>
            </a:solidFill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algn="ctr"/>
            <a:r>
              <a:rPr lang="en-US" sz="6000">
                <a:solidFill>
                  <a:srgbClr val="F42A27"/>
                </a:solidFill>
                <a:effectLst/>
                <a:latin typeface="Geometos Rounded"/>
                <a:ea typeface="Arial Unicode MS"/>
                <a:cs typeface="Arial Unicode MS"/>
              </a:rPr>
              <a:t>MISSING CAT!</a:t>
            </a:r>
            <a:endParaRPr lang="en-GB" sz="1200">
              <a:solidFill>
                <a:srgbClr val="000000"/>
              </a:solidFill>
              <a:effectLst/>
              <a:latin typeface="Helvetica Neue"/>
              <a:ea typeface="Arial Unicode MS"/>
              <a:cs typeface="Arial Unicode MS"/>
            </a:endParaRPr>
          </a:p>
        </p:txBody>
      </p:sp>
      <p:pic>
        <p:nvPicPr>
          <p:cNvPr id="6" name="Picture 5" descr="A picture containing cat, sitting, mammal, white&#10;&#10;Description automatically generated">
            <a:extLst>
              <a:ext uri="{FF2B5EF4-FFF2-40B4-BE49-F238E27FC236}">
                <a16:creationId xmlns:a16="http://schemas.microsoft.com/office/drawing/2014/main" id="{473204BB-A296-FB07-A4D6-50CF3B371C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521" y="1327672"/>
            <a:ext cx="4319905" cy="2879725"/>
          </a:xfrm>
          <a:prstGeom prst="rect">
            <a:avLst/>
          </a:prstGeom>
        </p:spPr>
      </p:pic>
      <p:sp>
        <p:nvSpPr>
          <p:cNvPr id="7" name="officeArt object">
            <a:extLst>
              <a:ext uri="{FF2B5EF4-FFF2-40B4-BE49-F238E27FC236}">
                <a16:creationId xmlns:a16="http://schemas.microsoft.com/office/drawing/2014/main" id="{8EBDE3B7-C5BC-7ACE-47D5-4F69991F6A78}"/>
              </a:ext>
            </a:extLst>
          </p:cNvPr>
          <p:cNvSpPr/>
          <p:nvPr/>
        </p:nvSpPr>
        <p:spPr>
          <a:xfrm>
            <a:off x="75156" y="4470683"/>
            <a:ext cx="6715125" cy="3692765"/>
          </a:xfrm>
          <a:prstGeom prst="rect">
            <a:avLst/>
          </a:prstGeom>
          <a:solidFill>
            <a:srgbClr val="FFFFF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8" name="officeArt object">
            <a:extLst>
              <a:ext uri="{FF2B5EF4-FFF2-40B4-BE49-F238E27FC236}">
                <a16:creationId xmlns:a16="http://schemas.microsoft.com/office/drawing/2014/main" id="{18C0F22C-6507-2065-1330-95F179A3C203}"/>
              </a:ext>
            </a:extLst>
          </p:cNvPr>
          <p:cNvSpPr txBox="1"/>
          <p:nvPr/>
        </p:nvSpPr>
        <p:spPr>
          <a:xfrm>
            <a:off x="104775" y="7114824"/>
            <a:ext cx="6677025" cy="10486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r>
              <a:rPr lang="de-DE" sz="1600" dirty="0">
                <a:effectLst/>
                <a:latin typeface="Arial Rounded MT Bold" panose="020F0704030504030204" pitchFamily="34" charset="0"/>
                <a:ea typeface="Arial Unicode MS"/>
              </a:rPr>
              <a:t>PUT IN OTHER IMPORTANT INFORMATION HERE THIS INCLUDES WHERE AND WHEN THEY WERE LAST SEEN, ANYTHING UNIQUE ABOUT THEM AND IS THEIR A REWARD BEING OFFERED.</a:t>
            </a:r>
            <a:endParaRPr lang="en-GB" sz="1200" dirty="0">
              <a:effectLst/>
              <a:latin typeface="Times New Roman" panose="02020603050405020304" pitchFamily="18" charset="0"/>
              <a:ea typeface="Arial Unicode MS"/>
            </a:endParaRPr>
          </a:p>
        </p:txBody>
      </p:sp>
      <p:pic>
        <p:nvPicPr>
          <p:cNvPr id="9" name="Picture 8" descr="Icon&#10;&#10;Description automatically generated with medium confidence">
            <a:extLst>
              <a:ext uri="{FF2B5EF4-FFF2-40B4-BE49-F238E27FC236}">
                <a16:creationId xmlns:a16="http://schemas.microsoft.com/office/drawing/2014/main" id="{03BCCB5B-D84A-FA0F-A419-1D6B0675253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4915" y="4819298"/>
            <a:ext cx="901700" cy="1038225"/>
          </a:xfrm>
          <a:prstGeom prst="rect">
            <a:avLst/>
          </a:prstGeom>
        </p:spPr>
      </p:pic>
      <p:sp>
        <p:nvSpPr>
          <p:cNvPr id="10" name="Text Box 2">
            <a:extLst>
              <a:ext uri="{FF2B5EF4-FFF2-40B4-BE49-F238E27FC236}">
                <a16:creationId xmlns:a16="http://schemas.microsoft.com/office/drawing/2014/main" id="{25994C61-1436-C565-C783-31FB94EA35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9900" y="5926103"/>
            <a:ext cx="2419350" cy="92333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/>
            <a:r>
              <a:rPr lang="en-US" sz="1500" b="1" dirty="0">
                <a:solidFill>
                  <a:srgbClr val="FF9933"/>
                </a:solidFill>
                <a:effectLst/>
                <a:latin typeface="Arial" panose="020B0604020202020204" pitchFamily="34" charset="0"/>
                <a:ea typeface="Arial Unicode MS"/>
              </a:rPr>
              <a:t>ARSENAL PET SITTING</a:t>
            </a:r>
            <a:endParaRPr lang="en-GB" sz="1500" dirty="0">
              <a:effectLst/>
              <a:latin typeface="Times New Roman" panose="02020603050405020304" pitchFamily="18" charset="0"/>
              <a:ea typeface="Arial Unicode MS"/>
            </a:endParaRPr>
          </a:p>
          <a:p>
            <a:pPr algn="ctr"/>
            <a:r>
              <a:rPr lang="en-US" sz="1300" b="1" dirty="0">
                <a:effectLst/>
                <a:latin typeface="Arial" panose="020B0604020202020204" pitchFamily="34" charset="0"/>
                <a:ea typeface="Arial Unicode MS"/>
              </a:rPr>
              <a:t>HELPING REUNITE OWNERS WITH THEIR PRECIOUS PETS</a:t>
            </a:r>
            <a:endParaRPr lang="en-GB" sz="1300" dirty="0">
              <a:effectLst/>
              <a:latin typeface="Times New Roman" panose="02020603050405020304" pitchFamily="18" charset="0"/>
              <a:ea typeface="Arial Unicode MS"/>
            </a:endParaRPr>
          </a:p>
        </p:txBody>
      </p:sp>
      <p:sp>
        <p:nvSpPr>
          <p:cNvPr id="11" name="officeArt object">
            <a:extLst>
              <a:ext uri="{FF2B5EF4-FFF2-40B4-BE49-F238E27FC236}">
                <a16:creationId xmlns:a16="http://schemas.microsoft.com/office/drawing/2014/main" id="{A6509F40-B2BB-CBE6-C786-889074A49BD9}"/>
              </a:ext>
            </a:extLst>
          </p:cNvPr>
          <p:cNvSpPr txBox="1"/>
          <p:nvPr/>
        </p:nvSpPr>
        <p:spPr>
          <a:xfrm>
            <a:off x="141831" y="4590698"/>
            <a:ext cx="3904389" cy="2359899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>
              <a:lnSpc>
                <a:spcPts val="3000"/>
              </a:lnSpc>
            </a:pPr>
            <a:r>
              <a:rPr lang="en-US" sz="1800" dirty="0">
                <a:solidFill>
                  <a:srgbClr val="020202"/>
                </a:solidFill>
                <a:effectLst/>
                <a:latin typeface="Arial Rounded MT Bold" panose="020F0704030504030204" pitchFamily="34" charset="0"/>
                <a:ea typeface="Arial Unicode MS"/>
                <a:cs typeface="Arial Unicode MS"/>
              </a:rPr>
              <a:t>NAME :</a:t>
            </a:r>
            <a:endParaRPr lang="en-GB" sz="1100" dirty="0">
              <a:solidFill>
                <a:srgbClr val="0224BA"/>
              </a:solidFill>
              <a:effectLst/>
              <a:latin typeface="Helvetica Neue"/>
              <a:ea typeface="Arial Unicode MS"/>
              <a:cs typeface="Arial Unicode MS"/>
            </a:endParaRPr>
          </a:p>
          <a:p>
            <a:pPr>
              <a:lnSpc>
                <a:spcPts val="3000"/>
              </a:lnSpc>
            </a:pPr>
            <a:r>
              <a:rPr lang="en-US" sz="1800" dirty="0">
                <a:solidFill>
                  <a:srgbClr val="020202"/>
                </a:solidFill>
                <a:effectLst/>
                <a:latin typeface="Arial Rounded MT Bold" panose="020F0704030504030204" pitchFamily="34" charset="0"/>
                <a:ea typeface="Arial Unicode MS"/>
                <a:cs typeface="Arial Unicode MS"/>
              </a:rPr>
              <a:t>SEX :</a:t>
            </a:r>
            <a:endParaRPr lang="en-GB" sz="1100" dirty="0">
              <a:solidFill>
                <a:srgbClr val="0224BA"/>
              </a:solidFill>
              <a:effectLst/>
              <a:latin typeface="Helvetica Neue"/>
              <a:ea typeface="Arial Unicode MS"/>
              <a:cs typeface="Arial Unicode MS"/>
            </a:endParaRPr>
          </a:p>
          <a:p>
            <a:pPr>
              <a:lnSpc>
                <a:spcPts val="3000"/>
              </a:lnSpc>
            </a:pPr>
            <a:r>
              <a:rPr lang="en-US" sz="1800" dirty="0">
                <a:solidFill>
                  <a:srgbClr val="020202"/>
                </a:solidFill>
                <a:effectLst/>
                <a:latin typeface="Arial Rounded MT Bold" panose="020F0704030504030204" pitchFamily="34" charset="0"/>
                <a:ea typeface="Arial Unicode MS"/>
                <a:cs typeface="Arial Unicode MS"/>
              </a:rPr>
              <a:t>AGE :</a:t>
            </a:r>
            <a:endParaRPr lang="en-GB" sz="1100" dirty="0">
              <a:solidFill>
                <a:srgbClr val="0224BA"/>
              </a:solidFill>
              <a:effectLst/>
              <a:latin typeface="Helvetica Neue"/>
              <a:ea typeface="Arial Unicode MS"/>
              <a:cs typeface="Arial Unicode MS"/>
            </a:endParaRPr>
          </a:p>
          <a:p>
            <a:pPr>
              <a:lnSpc>
                <a:spcPts val="3000"/>
              </a:lnSpc>
            </a:pPr>
            <a:r>
              <a:rPr lang="en-US" sz="1800" dirty="0">
                <a:solidFill>
                  <a:srgbClr val="020202"/>
                </a:solidFill>
                <a:effectLst/>
                <a:latin typeface="Arial Rounded MT Bold" panose="020F0704030504030204" pitchFamily="34" charset="0"/>
                <a:ea typeface="Arial Unicode MS"/>
                <a:cs typeface="Arial Unicode MS"/>
              </a:rPr>
              <a:t>BREED :</a:t>
            </a:r>
            <a:endParaRPr lang="en-GB" sz="1100" dirty="0">
              <a:solidFill>
                <a:srgbClr val="0224BA"/>
              </a:solidFill>
              <a:effectLst/>
              <a:latin typeface="Helvetica Neue"/>
              <a:ea typeface="Arial Unicode MS"/>
              <a:cs typeface="Arial Unicode MS"/>
            </a:endParaRPr>
          </a:p>
          <a:p>
            <a:pPr>
              <a:lnSpc>
                <a:spcPts val="3000"/>
              </a:lnSpc>
            </a:pPr>
            <a:r>
              <a:rPr lang="en-US" sz="1800" dirty="0">
                <a:solidFill>
                  <a:srgbClr val="020202"/>
                </a:solidFill>
                <a:effectLst/>
                <a:latin typeface="Arial Rounded MT Bold" panose="020F0704030504030204" pitchFamily="34" charset="0"/>
                <a:ea typeface="Arial Unicode MS"/>
                <a:cs typeface="Arial Unicode MS"/>
              </a:rPr>
              <a:t>COLOUR :</a:t>
            </a:r>
            <a:endParaRPr lang="en-GB" sz="1100" dirty="0">
              <a:solidFill>
                <a:srgbClr val="0224BA"/>
              </a:solidFill>
              <a:effectLst/>
              <a:latin typeface="Helvetica Neue"/>
              <a:ea typeface="Arial Unicode MS"/>
              <a:cs typeface="Arial Unicode MS"/>
            </a:endParaRPr>
          </a:p>
          <a:p>
            <a:pPr>
              <a:lnSpc>
                <a:spcPts val="3000"/>
              </a:lnSpc>
            </a:pPr>
            <a:r>
              <a:rPr lang="en-US" sz="1800" dirty="0">
                <a:solidFill>
                  <a:srgbClr val="020202"/>
                </a:solidFill>
                <a:effectLst/>
                <a:latin typeface="Arial Rounded MT Bold" panose="020F0704030504030204" pitchFamily="34" charset="0"/>
                <a:ea typeface="Arial Unicode MS"/>
                <a:cs typeface="Arial Unicode MS"/>
              </a:rPr>
              <a:t>CHIPPED :</a:t>
            </a:r>
            <a:endParaRPr lang="en-GB" sz="1100" dirty="0">
              <a:solidFill>
                <a:srgbClr val="0224BA"/>
              </a:solidFill>
              <a:effectLst/>
              <a:latin typeface="Helvetica Neue"/>
              <a:ea typeface="Arial Unicode MS"/>
              <a:cs typeface="Arial Unicode MS"/>
            </a:endParaRPr>
          </a:p>
          <a:p>
            <a:pPr>
              <a:lnSpc>
                <a:spcPts val="2000"/>
              </a:lnSpc>
              <a:spcBef>
                <a:spcPts val="400"/>
              </a:spcBef>
              <a:spcAft>
                <a:spcPts val="900"/>
              </a:spcAft>
            </a:pPr>
            <a:r>
              <a:rPr lang="en-US" sz="1500" dirty="0">
                <a:solidFill>
                  <a:srgbClr val="020202"/>
                </a:solidFill>
                <a:effectLst/>
                <a:latin typeface="Arial Black" panose="020B0A04020102020204" pitchFamily="34" charset="0"/>
                <a:ea typeface="Arial Unicode MS"/>
                <a:cs typeface="Arial Unicode MS"/>
              </a:rPr>
              <a:t> </a:t>
            </a:r>
            <a:endParaRPr lang="en-GB" sz="1100" dirty="0">
              <a:solidFill>
                <a:srgbClr val="0224BA"/>
              </a:solidFill>
              <a:effectLst/>
              <a:latin typeface="Helvetica Neue"/>
              <a:ea typeface="Arial Unicode MS"/>
              <a:cs typeface="Arial Unicode MS"/>
            </a:endParaRPr>
          </a:p>
          <a:p>
            <a:pPr>
              <a:lnSpc>
                <a:spcPts val="2000"/>
              </a:lnSpc>
              <a:spcBef>
                <a:spcPts val="400"/>
              </a:spcBef>
              <a:spcAft>
                <a:spcPts val="900"/>
              </a:spcAft>
            </a:pPr>
            <a:r>
              <a:rPr lang="en-GB" sz="1500" dirty="0">
                <a:solidFill>
                  <a:srgbClr val="020202"/>
                </a:solidFill>
                <a:effectLst/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rPr>
              <a:t> </a:t>
            </a:r>
            <a:endParaRPr lang="en-GB" sz="1100" dirty="0">
              <a:solidFill>
                <a:srgbClr val="0224BA"/>
              </a:solidFill>
              <a:effectLst/>
              <a:latin typeface="Helvetica Neue"/>
              <a:ea typeface="Arial Unicode MS"/>
              <a:cs typeface="Arial Unicode MS"/>
            </a:endParaRPr>
          </a:p>
          <a:p>
            <a:pPr>
              <a:lnSpc>
                <a:spcPts val="2000"/>
              </a:lnSpc>
              <a:spcBef>
                <a:spcPts val="400"/>
              </a:spcBef>
              <a:spcAft>
                <a:spcPts val="900"/>
              </a:spcAft>
            </a:pPr>
            <a:r>
              <a:rPr lang="en-GB" sz="1100" dirty="0">
                <a:solidFill>
                  <a:srgbClr val="0224BA"/>
                </a:solidFill>
                <a:effectLst/>
                <a:latin typeface="Helvetica Neue"/>
                <a:ea typeface="Arial Unicode MS"/>
                <a:cs typeface="Arial Unicode MS"/>
              </a:rPr>
              <a:t> </a:t>
            </a:r>
          </a:p>
        </p:txBody>
      </p:sp>
      <p:sp>
        <p:nvSpPr>
          <p:cNvPr id="12" name="officeArt object">
            <a:extLst>
              <a:ext uri="{FF2B5EF4-FFF2-40B4-BE49-F238E27FC236}">
                <a16:creationId xmlns:a16="http://schemas.microsoft.com/office/drawing/2014/main" id="{A43C5805-275B-84CC-1AA6-0BC6716D5779}"/>
              </a:ext>
            </a:extLst>
          </p:cNvPr>
          <p:cNvSpPr/>
          <p:nvPr/>
        </p:nvSpPr>
        <p:spPr>
          <a:xfrm>
            <a:off x="59055" y="8232029"/>
            <a:ext cx="6739255" cy="1256426"/>
          </a:xfrm>
          <a:prstGeom prst="rect">
            <a:avLst/>
          </a:prstGeom>
          <a:noFill/>
          <a:ln w="12700" cap="flat">
            <a:solidFill>
              <a:srgbClr val="7F7F7F"/>
            </a:solidFill>
            <a:prstDash val="solid"/>
            <a:miter lim="400000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3" name="officeArt object">
            <a:extLst>
              <a:ext uri="{FF2B5EF4-FFF2-40B4-BE49-F238E27FC236}">
                <a16:creationId xmlns:a16="http://schemas.microsoft.com/office/drawing/2014/main" id="{FD34A637-3253-50A7-DE5F-054FDDA17980}"/>
              </a:ext>
            </a:extLst>
          </p:cNvPr>
          <p:cNvSpPr txBox="1"/>
          <p:nvPr/>
        </p:nvSpPr>
        <p:spPr>
          <a:xfrm>
            <a:off x="192405" y="8218693"/>
            <a:ext cx="6477635" cy="124690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50800" tIns="50800" rIns="50800" bIns="50800" numCol="1" anchor="t">
            <a:noAutofit/>
          </a:bodyPr>
          <a:lstStyle/>
          <a:p>
            <a:pPr marL="254000" marR="176530" algn="ctr">
              <a:lnSpc>
                <a:spcPts val="2500"/>
              </a:lnSpc>
              <a:spcAft>
                <a:spcPts val="1000"/>
              </a:spcAft>
            </a:pPr>
            <a:r>
              <a:rPr lang="en-US" sz="1800" b="1" cap="all" dirty="0">
                <a:solidFill>
                  <a:srgbClr val="FF2600"/>
                </a:solidFill>
                <a:effectLst/>
                <a:latin typeface="Arial Rounded MT Bold" panose="020F0704030504030204" pitchFamily="34" charset="0"/>
                <a:ea typeface="Arial Unicode MS"/>
                <a:cs typeface="Arial Unicode MS"/>
              </a:rPr>
              <a:t>IF YOU HAVE ANY INFORMATION PLEASE CONTACT</a:t>
            </a:r>
            <a:endParaRPr lang="en-GB" sz="4200" cap="all" dirty="0">
              <a:solidFill>
                <a:srgbClr val="004C7F"/>
              </a:solidFill>
              <a:effectLst/>
              <a:latin typeface="Helvetica Neue Light"/>
              <a:ea typeface="Arial Unicode MS"/>
              <a:cs typeface="Arial Unicode MS"/>
            </a:endParaRPr>
          </a:p>
          <a:p>
            <a:pPr marL="255905" marR="176530" algn="ctr">
              <a:lnSpc>
                <a:spcPts val="2500"/>
              </a:lnSpc>
              <a:spcAft>
                <a:spcPts val="1000"/>
              </a:spcAft>
            </a:pPr>
            <a:r>
              <a:rPr lang="en-US" sz="3000" b="1" cap="all" dirty="0">
                <a:solidFill>
                  <a:srgbClr val="FF2600"/>
                </a:solidFill>
                <a:effectLst/>
                <a:latin typeface="Arial Rounded MT Bold" panose="020F0704030504030204" pitchFamily="34" charset="0"/>
                <a:ea typeface="Arial Unicode MS"/>
                <a:cs typeface="Arial Unicode MS"/>
              </a:rPr>
              <a:t>NAME</a:t>
            </a:r>
            <a:endParaRPr lang="en-GB" sz="4200" cap="all" dirty="0">
              <a:solidFill>
                <a:srgbClr val="004C7F"/>
              </a:solidFill>
              <a:effectLst/>
              <a:latin typeface="Helvetica Neue Light"/>
              <a:ea typeface="Arial Unicode MS"/>
              <a:cs typeface="Arial Unicode MS"/>
            </a:endParaRPr>
          </a:p>
          <a:p>
            <a:pPr marL="255905" marR="176530" algn="ctr">
              <a:lnSpc>
                <a:spcPts val="2500"/>
              </a:lnSpc>
              <a:spcAft>
                <a:spcPts val="1000"/>
              </a:spcAft>
            </a:pPr>
            <a:r>
              <a:rPr lang="en-US" sz="3000" b="1" cap="all" dirty="0">
                <a:solidFill>
                  <a:srgbClr val="FF2600"/>
                </a:solidFill>
                <a:effectLst/>
                <a:latin typeface="Arial Rounded MT Bold" panose="020F0704030504030204" pitchFamily="34" charset="0"/>
                <a:ea typeface="Arial Unicode MS"/>
                <a:cs typeface="Arial Unicode MS"/>
              </a:rPr>
              <a:t>Phone Number</a:t>
            </a:r>
            <a:endParaRPr lang="en-GB" sz="4200" cap="all" dirty="0">
              <a:solidFill>
                <a:srgbClr val="004C7F"/>
              </a:solidFill>
              <a:effectLst/>
              <a:latin typeface="Helvetica Neue Light"/>
              <a:ea typeface="Arial Unicode MS"/>
              <a:cs typeface="Arial Unicode MS"/>
            </a:endParaRPr>
          </a:p>
        </p:txBody>
      </p:sp>
      <p:sp>
        <p:nvSpPr>
          <p:cNvPr id="14" name="Text Box 2">
            <a:extLst>
              <a:ext uri="{FF2B5EF4-FFF2-40B4-BE49-F238E27FC236}">
                <a16:creationId xmlns:a16="http://schemas.microsoft.com/office/drawing/2014/main" id="{2D0E499E-69D2-3CE4-A432-5A0C716042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9655" y="9517903"/>
            <a:ext cx="4876800" cy="36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/>
            <a:r>
              <a:rPr lang="en-US" sz="1800" b="1" dirty="0">
                <a:solidFill>
                  <a:srgbClr val="FF9933"/>
                </a:solidFill>
                <a:effectLst/>
                <a:latin typeface="Arial" panose="020B0604020202020204" pitchFamily="34" charset="0"/>
                <a:ea typeface="Arial Unicode MS"/>
              </a:rPr>
              <a:t>WWW.ARSENALPETSITTING.CO.UK</a:t>
            </a:r>
            <a:endParaRPr lang="en-GB" sz="1200" dirty="0">
              <a:effectLst/>
              <a:latin typeface="Times New Roman" panose="02020603050405020304" pitchFamily="18" charset="0"/>
              <a:ea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1814256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73</Words>
  <Application>Microsoft Office PowerPoint</Application>
  <PresentationFormat>A4 Paper (210x297 mm)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Arial Black</vt:lpstr>
      <vt:lpstr>Arial Rounded MT Bold</vt:lpstr>
      <vt:lpstr>Calibri</vt:lpstr>
      <vt:lpstr>Calibri Light</vt:lpstr>
      <vt:lpstr>Geometos Rounded</vt:lpstr>
      <vt:lpstr>Helvetica Neue</vt:lpstr>
      <vt:lpstr>Helvetica Neue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Ward</dc:creator>
  <cp:lastModifiedBy>Mark Ward</cp:lastModifiedBy>
  <cp:revision>1</cp:revision>
  <cp:lastPrinted>2023-01-15T11:06:14Z</cp:lastPrinted>
  <dcterms:created xsi:type="dcterms:W3CDTF">2023-01-15T11:00:47Z</dcterms:created>
  <dcterms:modified xsi:type="dcterms:W3CDTF">2023-01-15T11:09:46Z</dcterms:modified>
</cp:coreProperties>
</file>